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3" r:id="rId5"/>
    <p:sldId id="260" r:id="rId6"/>
    <p:sldId id="264" r:id="rId7"/>
    <p:sldId id="266" r:id="rId8"/>
    <p:sldId id="261" r:id="rId9"/>
    <p:sldId id="262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3250" autoAdjust="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AC00-E423-4A92-AC88-090D4762EA78}" type="datetimeFigureOut">
              <a:rPr lang="fr-FR" smtClean="0"/>
              <a:t>27/02/2014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3EBC-3219-409B-8801-A67BE1F70E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300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AC00-E423-4A92-AC88-090D4762EA78}" type="datetimeFigureOut">
              <a:rPr lang="fr-FR" smtClean="0"/>
              <a:t>27/02/2014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3EBC-3219-409B-8801-A67BE1F70E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2843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AC00-E423-4A92-AC88-090D4762EA78}" type="datetimeFigureOut">
              <a:rPr lang="fr-FR" smtClean="0"/>
              <a:t>27/02/2014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3EBC-3219-409B-8801-A67BE1F70E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495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AC00-E423-4A92-AC88-090D4762EA78}" type="datetimeFigureOut">
              <a:rPr lang="fr-FR" smtClean="0"/>
              <a:t>27/02/2014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3EBC-3219-409B-8801-A67BE1F70E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5352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AC00-E423-4A92-AC88-090D4762EA78}" type="datetimeFigureOut">
              <a:rPr lang="fr-FR" smtClean="0"/>
              <a:t>27/02/2014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3EBC-3219-409B-8801-A67BE1F70E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9877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AC00-E423-4A92-AC88-090D4762EA78}" type="datetimeFigureOut">
              <a:rPr lang="fr-FR" smtClean="0"/>
              <a:t>27/02/2014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3EBC-3219-409B-8801-A67BE1F70E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7673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AC00-E423-4A92-AC88-090D4762EA78}" type="datetimeFigureOut">
              <a:rPr lang="fr-FR" smtClean="0"/>
              <a:t>27/02/2014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3EBC-3219-409B-8801-A67BE1F70E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045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AC00-E423-4A92-AC88-090D4762EA78}" type="datetimeFigureOut">
              <a:rPr lang="fr-FR" smtClean="0"/>
              <a:t>27/02/2014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3EBC-3219-409B-8801-A67BE1F70E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0568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AC00-E423-4A92-AC88-090D4762EA78}" type="datetimeFigureOut">
              <a:rPr lang="fr-FR" smtClean="0"/>
              <a:t>27/02/2014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3EBC-3219-409B-8801-A67BE1F70E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3589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AC00-E423-4A92-AC88-090D4762EA78}" type="datetimeFigureOut">
              <a:rPr lang="fr-FR" smtClean="0"/>
              <a:t>27/02/2014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3EBC-3219-409B-8801-A67BE1F70E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435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AC00-E423-4A92-AC88-090D4762EA78}" type="datetimeFigureOut">
              <a:rPr lang="fr-FR" smtClean="0"/>
              <a:t>27/02/2014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3EBC-3219-409B-8801-A67BE1F70E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9526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8AC00-E423-4A92-AC88-090D4762EA78}" type="datetimeFigureOut">
              <a:rPr lang="fr-FR" smtClean="0"/>
              <a:t>27/02/2014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B3EBC-3219-409B-8801-A67BE1F70E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1530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548680"/>
            <a:ext cx="9144000" cy="1470025"/>
          </a:xfrm>
        </p:spPr>
        <p:txBody>
          <a:bodyPr>
            <a:normAutofit/>
          </a:bodyPr>
          <a:lstStyle/>
          <a:p>
            <a:r>
              <a:rPr lang="fr-FR" sz="5400" b="1" i="1" dirty="0" smtClean="0">
                <a:solidFill>
                  <a:schemeClr val="accent2"/>
                </a:solidFill>
              </a:rPr>
              <a:t>Efficacité </a:t>
            </a:r>
            <a:r>
              <a:rPr lang="fr-FR" sz="5400" b="1" i="1" dirty="0">
                <a:solidFill>
                  <a:schemeClr val="accent2"/>
                </a:solidFill>
              </a:rPr>
              <a:t>énergétique du Bâti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7664" y="2204864"/>
            <a:ext cx="7488832" cy="3600400"/>
          </a:xfrm>
        </p:spPr>
        <p:txBody>
          <a:bodyPr>
            <a:normAutofit lnSpcReduction="10000"/>
          </a:bodyPr>
          <a:lstStyle/>
          <a:p>
            <a:pPr marL="514350" indent="-514350" algn="l">
              <a:lnSpc>
                <a:spcPct val="150000"/>
              </a:lnSpc>
              <a:buFont typeface="+mj-lt"/>
              <a:buAutoNum type="arabicPeriod"/>
            </a:pPr>
            <a:r>
              <a:rPr lang="fr-FR" sz="2800" i="1" dirty="0" smtClean="0">
                <a:solidFill>
                  <a:schemeClr val="tx1"/>
                </a:solidFill>
              </a:rPr>
              <a:t>Connaître les solutions d’isolation </a:t>
            </a:r>
          </a:p>
          <a:p>
            <a:pPr marL="514350" indent="-514350" algn="l">
              <a:lnSpc>
                <a:spcPct val="150000"/>
              </a:lnSpc>
              <a:buFont typeface="+mj-lt"/>
              <a:buAutoNum type="arabicPeriod"/>
            </a:pPr>
            <a:r>
              <a:rPr lang="fr-FR" sz="2800" i="1" dirty="0" smtClean="0">
                <a:solidFill>
                  <a:schemeClr val="tx1"/>
                </a:solidFill>
              </a:rPr>
              <a:t>Identifier et localiser les échanges thermiques</a:t>
            </a:r>
          </a:p>
          <a:p>
            <a:pPr marL="514350" indent="-514350" algn="l">
              <a:lnSpc>
                <a:spcPct val="150000"/>
              </a:lnSpc>
              <a:buFont typeface="+mj-lt"/>
              <a:buAutoNum type="arabicPeriod"/>
            </a:pPr>
            <a:r>
              <a:rPr lang="fr-FR" sz="2800" i="1" dirty="0" smtClean="0">
                <a:solidFill>
                  <a:schemeClr val="tx1"/>
                </a:solidFill>
              </a:rPr>
              <a:t>Visualiser </a:t>
            </a:r>
            <a:r>
              <a:rPr lang="fr-FR" sz="2800" i="1" dirty="0">
                <a:solidFill>
                  <a:schemeClr val="tx1"/>
                </a:solidFill>
              </a:rPr>
              <a:t>les déperditions </a:t>
            </a:r>
            <a:r>
              <a:rPr lang="fr-FR" sz="2800" i="1" dirty="0" smtClean="0">
                <a:solidFill>
                  <a:schemeClr val="tx1"/>
                </a:solidFill>
              </a:rPr>
              <a:t>thermiques</a:t>
            </a:r>
            <a:endParaRPr lang="fr-FR" sz="2800" i="1" dirty="0">
              <a:solidFill>
                <a:schemeClr val="tx1"/>
              </a:solidFill>
            </a:endParaRPr>
          </a:p>
          <a:p>
            <a:pPr marL="514350" lvl="0" indent="-514350" algn="l" fontAlgn="base" hangingPunct="0">
              <a:lnSpc>
                <a:spcPct val="150000"/>
              </a:lnSpc>
              <a:buFont typeface="+mj-lt"/>
              <a:buAutoNum type="arabicPeriod"/>
            </a:pPr>
            <a:r>
              <a:rPr lang="fr-FR" sz="2800" i="1" dirty="0">
                <a:solidFill>
                  <a:schemeClr val="tx1"/>
                </a:solidFill>
              </a:rPr>
              <a:t>Cas particulier des ponts thermiques </a:t>
            </a:r>
          </a:p>
          <a:p>
            <a:pPr marL="514350" lvl="0" indent="-514350" algn="l" fontAlgn="base" hangingPunct="0">
              <a:lnSpc>
                <a:spcPct val="150000"/>
              </a:lnSpc>
              <a:buFont typeface="+mj-lt"/>
              <a:buAutoNum type="arabicPeriod"/>
            </a:pPr>
            <a:r>
              <a:rPr lang="fr-FR" sz="2800" i="1" dirty="0">
                <a:solidFill>
                  <a:schemeClr val="tx1"/>
                </a:solidFill>
              </a:rPr>
              <a:t>Évaluer les solutions techniques.</a:t>
            </a:r>
            <a:endParaRPr lang="fr-FR" sz="2800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fr-FR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827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313" y="1593392"/>
            <a:ext cx="7691247" cy="53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1749412" y="406405"/>
            <a:ext cx="7394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chemeClr val="accent2"/>
                </a:solidFill>
              </a:rPr>
              <a:t>Maîtriser les déperditions thermiques</a:t>
            </a:r>
            <a:endParaRPr lang="fr-FR" sz="3600" b="1" i="1" dirty="0">
              <a:solidFill>
                <a:schemeClr val="accent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20436" y="1160913"/>
            <a:ext cx="6190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/>
              <a:t>Comment s’opposer aux transferts de chaleur ?</a:t>
            </a:r>
            <a:endParaRPr lang="fr-FR" sz="240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46574" y="1512566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Identifier et localiser les échanges thermiques</a:t>
            </a:r>
          </a:p>
        </p:txBody>
      </p:sp>
      <p:sp>
        <p:nvSpPr>
          <p:cNvPr id="19" name="Rectangle à coins arrondis 18"/>
          <p:cNvSpPr/>
          <p:nvPr/>
        </p:nvSpPr>
        <p:spPr>
          <a:xfrm>
            <a:off x="46574" y="188640"/>
            <a:ext cx="1702838" cy="1224136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chemeClr val="bg1"/>
                </a:solidFill>
              </a:rPr>
              <a:t>Connaître les solutions d’isolation </a:t>
            </a:r>
            <a:endParaRPr lang="fr-FR" b="1" i="1" dirty="0">
              <a:solidFill>
                <a:schemeClr val="bg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46574" y="2848826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Visualiser les déperditions thermiques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46574" y="4184685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Cas particulier des ponts thermiques</a:t>
            </a:r>
            <a:endParaRPr lang="fr-FR" dirty="0" smtClean="0">
              <a:solidFill>
                <a:schemeClr val="accent2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35496" y="5517232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Évaluer les solutions techniques</a:t>
            </a:r>
            <a:endParaRPr lang="fr-FR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790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46574" y="1512566"/>
            <a:ext cx="1702838" cy="122413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chemeClr val="bg1"/>
                </a:solidFill>
              </a:rPr>
              <a:t>Identifier et localiser les échanges thermiques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46574" y="188640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Connaître les solutions d’isolation </a:t>
            </a:r>
            <a:endParaRPr lang="fr-FR" i="1" dirty="0">
              <a:solidFill>
                <a:schemeClr val="accent2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46574" y="2848826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Visualiser les déperditions thermiques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46574" y="4184685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Cas particulier des ponts thermiques</a:t>
            </a:r>
            <a:endParaRPr lang="fr-FR" dirty="0" smtClean="0">
              <a:solidFill>
                <a:schemeClr val="accent2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5496" y="5517232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Évaluer les solutions techniques</a:t>
            </a:r>
            <a:endParaRPr lang="fr-FR" dirty="0" smtClean="0">
              <a:solidFill>
                <a:schemeClr val="accent2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749412" y="406405"/>
            <a:ext cx="7394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chemeClr val="accent2"/>
                </a:solidFill>
              </a:rPr>
              <a:t>Maîtriser les déperditions thermiques</a:t>
            </a:r>
            <a:endParaRPr lang="fr-FR" sz="3600" b="1" i="1" dirty="0">
              <a:solidFill>
                <a:schemeClr val="accent2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645" y="1773352"/>
            <a:ext cx="7226867" cy="48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258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46574" y="1512566"/>
            <a:ext cx="1702838" cy="122413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chemeClr val="bg1"/>
                </a:solidFill>
              </a:rPr>
              <a:t>Identifier et localiser les échanges thermiques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46574" y="188640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Connaître les solutions d’isolation </a:t>
            </a:r>
            <a:endParaRPr lang="fr-FR" i="1" dirty="0">
              <a:solidFill>
                <a:schemeClr val="accent2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46574" y="2848826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Visualiser les déperditions thermiques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46574" y="4184685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Cas particulier des ponts thermiques</a:t>
            </a:r>
            <a:endParaRPr lang="fr-FR" dirty="0" smtClean="0">
              <a:solidFill>
                <a:schemeClr val="accent2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5496" y="5517232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Évaluer les solutions techniques</a:t>
            </a:r>
            <a:endParaRPr lang="fr-FR" dirty="0" smtClean="0">
              <a:solidFill>
                <a:schemeClr val="accent2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749412" y="406405"/>
            <a:ext cx="7394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chemeClr val="accent2"/>
                </a:solidFill>
              </a:rPr>
              <a:t>Maîtriser les déperditions thermiques</a:t>
            </a:r>
            <a:endParaRPr lang="fr-FR" sz="3600" b="1" i="1" dirty="0">
              <a:solidFill>
                <a:schemeClr val="accent2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033499" y="1512566"/>
            <a:ext cx="6264696" cy="446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38088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Pourquoi s’opposer aux transferts de chaleur ?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" t="3569" r="2999" b="8731"/>
          <a:stretch/>
        </p:blipFill>
        <p:spPr bwMode="auto">
          <a:xfrm>
            <a:off x="2051720" y="2684781"/>
            <a:ext cx="6083257" cy="19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033499" y="2132865"/>
            <a:ext cx="31134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 smtClean="0"/>
              <a:t>Analogie avec l’hydraulique</a:t>
            </a:r>
            <a:endParaRPr lang="fr-FR" sz="2000" b="1" dirty="0"/>
          </a:p>
        </p:txBody>
      </p:sp>
      <p:sp>
        <p:nvSpPr>
          <p:cNvPr id="12" name="Rectangle 11"/>
          <p:cNvSpPr/>
          <p:nvPr/>
        </p:nvSpPr>
        <p:spPr>
          <a:xfrm>
            <a:off x="2033498" y="4710043"/>
            <a:ext cx="664295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i="1" dirty="0"/>
              <a:t>L’objectif principal est de maintenir une température confortable dans le bâtiment.</a:t>
            </a:r>
          </a:p>
          <a:p>
            <a:r>
              <a:rPr lang="fr-FR" dirty="0"/>
              <a:t>Les équipements de chauffage permettent de combler les pertes d’énergie liées aux transferts de chaleur.</a:t>
            </a:r>
            <a:endParaRPr lang="fr-FR" b="1" i="1" dirty="0"/>
          </a:p>
          <a:p>
            <a:r>
              <a:rPr lang="fr-FR" dirty="0"/>
              <a:t>Si l’on s’oppose aux transferts de chaleur, </a:t>
            </a:r>
            <a:r>
              <a:rPr lang="fr-FR" b="1" dirty="0"/>
              <a:t>la consommation d’énergie pour le chauffage sera réduite.</a:t>
            </a:r>
            <a:endParaRPr lang="fr-FR" b="1" i="1" dirty="0"/>
          </a:p>
          <a:p>
            <a:r>
              <a:rPr lang="fr-FR" dirty="0"/>
              <a:t>Il faut donc limiter les déperditions de chaleur.</a:t>
            </a:r>
            <a:endParaRPr lang="fr-FR" b="1" i="1" dirty="0"/>
          </a:p>
        </p:txBody>
      </p:sp>
    </p:spTree>
    <p:extLst>
      <p:ext uri="{BB962C8B-B14F-4D97-AF65-F5344CB8AC3E}">
        <p14:creationId xmlns:p14="http://schemas.microsoft.com/office/powerpoint/2010/main" val="3029468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>
          <a:xfrm>
            <a:off x="1749412" y="406405"/>
            <a:ext cx="7394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chemeClr val="accent2"/>
                </a:solidFill>
              </a:rPr>
              <a:t>Maîtriser les déperditions thermiques</a:t>
            </a:r>
            <a:endParaRPr lang="fr-FR" sz="3600" b="1" i="1" dirty="0">
              <a:solidFill>
                <a:schemeClr val="accent2"/>
              </a:solidFill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84125"/>
            <a:ext cx="2592000" cy="116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e 3"/>
          <p:cNvGrpSpPr/>
          <p:nvPr/>
        </p:nvGrpSpPr>
        <p:grpSpPr>
          <a:xfrm>
            <a:off x="1907704" y="1844824"/>
            <a:ext cx="6480000" cy="2052000"/>
            <a:chOff x="2219769" y="2722820"/>
            <a:chExt cx="6938122" cy="2409825"/>
          </a:xfrm>
        </p:grpSpPr>
        <p:pic>
          <p:nvPicPr>
            <p:cNvPr id="6146" name="Image 8" descr="http://maison-passive-constructeur.fr/images/images-thermique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79"/>
            <a:stretch>
              <a:fillRect/>
            </a:stretch>
          </p:blipFill>
          <p:spPr bwMode="auto">
            <a:xfrm>
              <a:off x="4298256" y="2722820"/>
              <a:ext cx="3419475" cy="2409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AutoShape 35"/>
            <p:cNvSpPr>
              <a:spLocks noChangeArrowheads="1"/>
            </p:cNvSpPr>
            <p:nvPr/>
          </p:nvSpPr>
          <p:spPr bwMode="auto">
            <a:xfrm>
              <a:off x="2219769" y="3284059"/>
              <a:ext cx="2257602" cy="1399989"/>
            </a:xfrm>
            <a:prstGeom prst="rightArrow">
              <a:avLst>
                <a:gd name="adj1" fmla="val 50000"/>
                <a:gd name="adj2" fmla="val 3306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600" dirty="0">
                  <a:effectLst/>
                  <a:latin typeface="Calibri"/>
                  <a:ea typeface="Calibri"/>
                  <a:cs typeface="Times New Roman"/>
                </a:rPr>
                <a:t>Bâtiment conforme à la RT 2012</a:t>
              </a:r>
            </a:p>
          </p:txBody>
        </p:sp>
        <p:sp>
          <p:nvSpPr>
            <p:cNvPr id="16" name="Flèche gauche 15"/>
            <p:cNvSpPr/>
            <p:nvPr/>
          </p:nvSpPr>
          <p:spPr>
            <a:xfrm>
              <a:off x="7213675" y="3212051"/>
              <a:ext cx="1944216" cy="1508668"/>
            </a:xfrm>
            <a:prstGeom prst="left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600" dirty="0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 « Épave thermique »</a:t>
              </a:r>
              <a:endParaRPr lang="fr-FR" sz="1600" dirty="0">
                <a:effectLst/>
                <a:ea typeface="Calibri"/>
                <a:cs typeface="Times New Roman"/>
              </a:endParaRPr>
            </a:p>
          </p:txBody>
        </p:sp>
      </p:grp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246" y="3717032"/>
            <a:ext cx="3636000" cy="274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lèche droite rayée 5"/>
          <p:cNvSpPr/>
          <p:nvPr/>
        </p:nvSpPr>
        <p:spPr>
          <a:xfrm>
            <a:off x="2627784" y="4716479"/>
            <a:ext cx="3024336" cy="1880873"/>
          </a:xfrm>
          <a:prstGeom prst="striped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Habitation existante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724128" y="5408821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Épave thermique</a:t>
            </a:r>
            <a:endParaRPr lang="fr-FR" dirty="0"/>
          </a:p>
        </p:txBody>
      </p:sp>
      <p:sp>
        <p:nvSpPr>
          <p:cNvPr id="28" name="Rectangle à coins arrondis 27"/>
          <p:cNvSpPr/>
          <p:nvPr/>
        </p:nvSpPr>
        <p:spPr>
          <a:xfrm>
            <a:off x="46574" y="188640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Connaître les solutions d’isolation </a:t>
            </a:r>
            <a:endParaRPr lang="fr-FR" i="1" dirty="0">
              <a:solidFill>
                <a:schemeClr val="accent2"/>
              </a:solidFill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46574" y="2848826"/>
            <a:ext cx="1702838" cy="1224136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chemeClr val="bg1"/>
                </a:solidFill>
              </a:rPr>
              <a:t>Visualiser les déperditions thermiques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46574" y="4184685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Cas particulier des ponts thermiques</a:t>
            </a:r>
            <a:endParaRPr lang="fr-FR" dirty="0" smtClean="0">
              <a:solidFill>
                <a:schemeClr val="accent2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35496" y="5517232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Évaluer les solutions techniques</a:t>
            </a:r>
            <a:endParaRPr lang="fr-FR" dirty="0" smtClean="0">
              <a:solidFill>
                <a:schemeClr val="accent2"/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46574" y="1512566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Identifier et localiser les échanges thermiques</a:t>
            </a:r>
          </a:p>
        </p:txBody>
      </p:sp>
    </p:spTree>
    <p:extLst>
      <p:ext uri="{BB962C8B-B14F-4D97-AF65-F5344CB8AC3E}">
        <p14:creationId xmlns:p14="http://schemas.microsoft.com/office/powerpoint/2010/main" val="1374549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46574" y="188640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Connaître les solutions d’isolation </a:t>
            </a:r>
            <a:endParaRPr lang="fr-FR" i="1" dirty="0">
              <a:solidFill>
                <a:schemeClr val="accent2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46574" y="2848826"/>
            <a:ext cx="1702838" cy="1224136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chemeClr val="bg1"/>
                </a:solidFill>
              </a:rPr>
              <a:t>Visualiser les déperditions thermiques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46574" y="4184685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Cas particulier des ponts thermiques</a:t>
            </a:r>
            <a:endParaRPr lang="fr-FR" dirty="0" smtClean="0">
              <a:solidFill>
                <a:schemeClr val="accent2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5496" y="5517232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Évaluer les solutions techniques</a:t>
            </a:r>
            <a:endParaRPr lang="fr-FR" dirty="0" smtClean="0">
              <a:solidFill>
                <a:schemeClr val="accent2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6574" y="1512566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Identifier et localiser les échanges thermiques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749412" y="406405"/>
            <a:ext cx="7394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chemeClr val="accent2"/>
                </a:solidFill>
              </a:rPr>
              <a:t>Maîtriser les déperditions thermiques</a:t>
            </a:r>
            <a:endParaRPr lang="fr-FR" sz="3600" b="1" i="1" dirty="0">
              <a:solidFill>
                <a:schemeClr val="accent2"/>
              </a:solidFill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96752"/>
            <a:ext cx="2420937" cy="223678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6350"/>
            <a:bevelB w="635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à coins arrondis 16"/>
          <p:cNvSpPr/>
          <p:nvPr/>
        </p:nvSpPr>
        <p:spPr>
          <a:xfrm>
            <a:off x="1979712" y="3284984"/>
            <a:ext cx="1507851" cy="566072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i="1" dirty="0" smtClean="0">
                <a:solidFill>
                  <a:schemeClr val="bg1"/>
                </a:solidFill>
              </a:rPr>
              <a:t>Témoin</a:t>
            </a: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Sans isolation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325" y="4029671"/>
            <a:ext cx="2182813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631" y="5877272"/>
            <a:ext cx="1292225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669" y="4005064"/>
            <a:ext cx="2273300" cy="226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893643"/>
            <a:ext cx="133508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4005063"/>
            <a:ext cx="2301246" cy="22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134" y="5914143"/>
            <a:ext cx="132238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363" y="6233939"/>
            <a:ext cx="11271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716016" y="1589891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Solutions d’isolation </a:t>
            </a:r>
          </a:p>
          <a:p>
            <a:pPr algn="ctr"/>
            <a:r>
              <a:rPr lang="fr-FR" sz="2400" dirty="0" smtClean="0"/>
              <a:t>et </a:t>
            </a:r>
          </a:p>
          <a:p>
            <a:pPr algn="ctr"/>
            <a:r>
              <a:rPr lang="fr-FR" sz="2400" dirty="0" smtClean="0"/>
              <a:t>déperditions des murs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6574718" y="4005064"/>
            <a:ext cx="2427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400" dirty="0" smtClean="0"/>
              <a:t>Pont   thermique</a:t>
            </a:r>
          </a:p>
        </p:txBody>
      </p:sp>
    </p:spTree>
    <p:extLst>
      <p:ext uri="{BB962C8B-B14F-4D97-AF65-F5344CB8AC3E}">
        <p14:creationId xmlns:p14="http://schemas.microsoft.com/office/powerpoint/2010/main" val="2316631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46574" y="188640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Connaître les solutions d’isolation </a:t>
            </a:r>
            <a:endParaRPr lang="fr-FR" i="1" dirty="0">
              <a:solidFill>
                <a:schemeClr val="accent2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46574" y="2848826"/>
            <a:ext cx="1702838" cy="1224136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chemeClr val="bg1"/>
                </a:solidFill>
              </a:rPr>
              <a:t>Visualiser les déperditions thermiques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46574" y="4184685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Cas particulier des ponts thermiques</a:t>
            </a:r>
            <a:endParaRPr lang="fr-FR" dirty="0" smtClean="0">
              <a:solidFill>
                <a:schemeClr val="accent2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5496" y="5517232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Évaluer les solutions techniques</a:t>
            </a:r>
            <a:endParaRPr lang="fr-FR" dirty="0" smtClean="0">
              <a:solidFill>
                <a:schemeClr val="accent2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6574" y="1512566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Identifier et localiser les échanges thermiques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749412" y="406405"/>
            <a:ext cx="7394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chemeClr val="accent2"/>
                </a:solidFill>
              </a:rPr>
              <a:t>Maîtriser les déperditions thermiques</a:t>
            </a:r>
            <a:endParaRPr lang="fr-FR" sz="3600" b="1" i="1" dirty="0">
              <a:solidFill>
                <a:schemeClr val="accent2"/>
              </a:solidFill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3195218" y="1648497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Solutions d’isolation </a:t>
            </a:r>
          </a:p>
          <a:p>
            <a:pPr algn="ctr"/>
            <a:r>
              <a:rPr lang="fr-FR" sz="2400" dirty="0" smtClean="0"/>
              <a:t>et </a:t>
            </a:r>
          </a:p>
          <a:p>
            <a:pPr algn="ctr"/>
            <a:r>
              <a:rPr lang="fr-FR" sz="2400" dirty="0" smtClean="0"/>
              <a:t>déperditions liées à la VMC</a:t>
            </a:r>
          </a:p>
        </p:txBody>
      </p:sp>
      <p:pic>
        <p:nvPicPr>
          <p:cNvPr id="1026" name="Picture 2" descr="C:\Users\An\Dropbox\seminaire anne\spect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068959"/>
            <a:ext cx="5112568" cy="361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llipse 3"/>
          <p:cNvSpPr/>
          <p:nvPr/>
        </p:nvSpPr>
        <p:spPr>
          <a:xfrm>
            <a:off x="5446706" y="5085184"/>
            <a:ext cx="781478" cy="72008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6" name="Forme libre 5"/>
          <p:cNvSpPr/>
          <p:nvPr/>
        </p:nvSpPr>
        <p:spPr>
          <a:xfrm>
            <a:off x="6194323" y="2199785"/>
            <a:ext cx="2616852" cy="3330860"/>
          </a:xfrm>
          <a:custGeom>
            <a:avLst/>
            <a:gdLst>
              <a:gd name="connsiteX0" fmla="*/ 766916 w 2616852"/>
              <a:gd name="connsiteY0" fmla="*/ 100963 h 3330860"/>
              <a:gd name="connsiteX1" fmla="*/ 2005780 w 2616852"/>
              <a:gd name="connsiteY1" fmla="*/ 189454 h 3330860"/>
              <a:gd name="connsiteX2" fmla="*/ 2359742 w 2616852"/>
              <a:gd name="connsiteY2" fmla="*/ 1826525 h 3330860"/>
              <a:gd name="connsiteX3" fmla="*/ 2448232 w 2616852"/>
              <a:gd name="connsiteY3" fmla="*/ 3050641 h 3330860"/>
              <a:gd name="connsiteX4" fmla="*/ 0 w 2616852"/>
              <a:gd name="connsiteY4" fmla="*/ 3330860 h 3330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6852" h="3330860">
                <a:moveTo>
                  <a:pt x="766916" y="100963"/>
                </a:moveTo>
                <a:cubicBezTo>
                  <a:pt x="1253612" y="1411"/>
                  <a:pt x="1740309" y="-98140"/>
                  <a:pt x="2005780" y="189454"/>
                </a:cubicBezTo>
                <a:cubicBezTo>
                  <a:pt x="2271251" y="477048"/>
                  <a:pt x="2286000" y="1349661"/>
                  <a:pt x="2359742" y="1826525"/>
                </a:cubicBezTo>
                <a:cubicBezTo>
                  <a:pt x="2433484" y="2303390"/>
                  <a:pt x="2841522" y="2799919"/>
                  <a:pt x="2448232" y="3050641"/>
                </a:cubicBezTo>
                <a:cubicBezTo>
                  <a:pt x="2054942" y="3301363"/>
                  <a:pt x="393290" y="3291531"/>
                  <a:pt x="0" y="3330860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2329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46574" y="188640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Connaître les solutions d’isolation </a:t>
            </a:r>
            <a:endParaRPr lang="fr-FR" i="1" dirty="0">
              <a:solidFill>
                <a:schemeClr val="accent2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46574" y="4184685"/>
            <a:ext cx="1702838" cy="1224136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chemeClr val="bg1"/>
                </a:solidFill>
              </a:rPr>
              <a:t>Cas particulier des ponts thermiques</a:t>
            </a:r>
            <a:endParaRPr lang="fr-FR" b="1" dirty="0" smtClean="0">
              <a:solidFill>
                <a:schemeClr val="bg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5496" y="5517232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Évaluer les solutions techniques</a:t>
            </a:r>
            <a:endParaRPr lang="fr-FR" dirty="0" smtClean="0">
              <a:solidFill>
                <a:schemeClr val="accent2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6574" y="1512566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Identifier et localiser les échanges thermiques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46574" y="2848826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Visualiser les déperditions thermiques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749412" y="406405"/>
            <a:ext cx="7394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chemeClr val="accent2"/>
                </a:solidFill>
              </a:rPr>
              <a:t>Maîtriser les déperditions thermiques</a:t>
            </a:r>
            <a:endParaRPr lang="fr-FR" sz="3600" b="1" i="1" dirty="0">
              <a:solidFill>
                <a:schemeClr val="accent2"/>
              </a:solidFill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2274881" y="1335608"/>
            <a:ext cx="6362700" cy="2314575"/>
            <a:chOff x="2274881" y="1335608"/>
            <a:chExt cx="6362700" cy="23145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4881" y="1335608"/>
              <a:ext cx="6362700" cy="2314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à coins arrondis 1"/>
            <p:cNvSpPr/>
            <p:nvPr/>
          </p:nvSpPr>
          <p:spPr>
            <a:xfrm>
              <a:off x="8028384" y="1916832"/>
              <a:ext cx="609197" cy="20780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2274881" y="4393282"/>
            <a:ext cx="6343650" cy="2247900"/>
            <a:chOff x="2274881" y="4393282"/>
            <a:chExt cx="6343650" cy="22479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4881" y="4393282"/>
              <a:ext cx="6343650" cy="2247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à coins arrondis 14"/>
            <p:cNvSpPr/>
            <p:nvPr/>
          </p:nvSpPr>
          <p:spPr>
            <a:xfrm>
              <a:off x="8009334" y="4941168"/>
              <a:ext cx="609197" cy="20780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420888"/>
            <a:ext cx="4312627" cy="27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9870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46574" y="188640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Connaître les solutions d’isolation </a:t>
            </a:r>
            <a:endParaRPr lang="fr-FR" i="1" dirty="0">
              <a:solidFill>
                <a:schemeClr val="accent2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5496" y="5517232"/>
            <a:ext cx="1702838" cy="1224136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chemeClr val="bg1"/>
                </a:solidFill>
              </a:rPr>
              <a:t>Évaluer les solutions techniques</a:t>
            </a:r>
            <a:endParaRPr lang="fr-FR" b="1" dirty="0" smtClean="0">
              <a:solidFill>
                <a:schemeClr val="bg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6574" y="1512566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Identifier et localiser les échanges thermiques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46574" y="2848826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Visualiser les déperditions thermiques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46574" y="4184685"/>
            <a:ext cx="1702838" cy="122413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accent2"/>
                </a:solidFill>
              </a:rPr>
              <a:t>Cas particulier des ponts thermiques</a:t>
            </a:r>
            <a:endParaRPr lang="fr-FR" dirty="0" smtClean="0">
              <a:solidFill>
                <a:schemeClr val="accent2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749412" y="406405"/>
            <a:ext cx="7394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dirty="0" smtClean="0">
                <a:solidFill>
                  <a:schemeClr val="accent2"/>
                </a:solidFill>
              </a:rPr>
              <a:t>Maîtriser les déperditions thermiques</a:t>
            </a:r>
            <a:endParaRPr lang="fr-FR" sz="3600" b="1" i="1" dirty="0">
              <a:solidFill>
                <a:schemeClr val="accent2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529" y="1844824"/>
            <a:ext cx="363378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5" b="21991"/>
          <a:stretch/>
        </p:blipFill>
        <p:spPr bwMode="auto">
          <a:xfrm>
            <a:off x="4932040" y="3742445"/>
            <a:ext cx="3215148" cy="2982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984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340</Words>
  <Application>Microsoft Office PowerPoint</Application>
  <PresentationFormat>Affichage à l'écran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Efficacité énergétique du Bâti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</dc:creator>
  <cp:lastModifiedBy>Anne</cp:lastModifiedBy>
  <cp:revision>18</cp:revision>
  <dcterms:created xsi:type="dcterms:W3CDTF">2014-02-20T14:55:55Z</dcterms:created>
  <dcterms:modified xsi:type="dcterms:W3CDTF">2014-02-27T14:11:53Z</dcterms:modified>
</cp:coreProperties>
</file>